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781800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41750" y="0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rnd" cmpd="sng" w="9525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9" name="Shape 139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7" name="Shape 187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5" name="Shape 195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3" name="Shape 203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1" name="Shape 211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9" name="Shape 219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6" name="Shape 226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i="0" lang="en-US" sz="1800" u="none" cap="none" strike="noStrike"/>
              <a:t>A földbirtokpolitikai alapelvekkel szemben most csak két igényt emelek ki:</a:t>
            </a:r>
          </a:p>
          <a:p>
            <a:pPr indent="0" lvl="1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i="0" lang="en-US" sz="1800" u="none" cap="none" strike="noStrike"/>
              <a:t>Komplex megközelítés (földtulajdon, földhasználat,földforgalom, haszonbérlet, elővásárlási jogosultság, nemzeti földalap, birtokrendezés, tagosítás, öröklés)</a:t>
            </a:r>
          </a:p>
          <a:p>
            <a:pPr indent="0" lvl="1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i="0" lang="en-US" sz="1800" u="none" cap="none" strike="noStrike"/>
              <a:t>Transzparencia: Az új birtokpolitikai koncepciónak, de egy átfogóbb agrárstratégiának is (!) kulcseleme kell, hogy legyen az átláthatóság, a transzparencia. Ennek hiányában nem csökken, sokkal inkább nő a zavarosban halászók köre, a kiskapukat nem használók hátrányt szenvednek, de az államigazgatás sem képes hatékony döntéseket hozni, mivel nem ismerheti az ágazat valós viszonyait és így a döntések hatása sem modellezhető. Kerülni kell tehát az államigazgatásban minden olyan eszközt, amely gátolhatja az átláthatóságot, legyen az az adórendszerből, a támogatási rendszerből illetve egyéb kedvezményezésből, a földforgalom szabályozásából, a statisztikai és más információs rendszerekből, vagy bármely más okból adódó.</a:t>
            </a:r>
          </a:p>
        </p:txBody>
      </p:sp>
      <p:sp>
        <p:nvSpPr>
          <p:cNvPr id="235" name="Shape 235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90963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77862" y="4714875"/>
            <a:ext cx="54260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 txBox="1"/>
          <p:nvPr>
            <p:ph idx="12" type="sldNum"/>
          </p:nvPr>
        </p:nvSpPr>
        <p:spPr>
          <a:xfrm>
            <a:off x="3841750" y="9428162"/>
            <a:ext cx="293846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395287" y="981075"/>
            <a:ext cx="8424862" cy="1944687"/>
          </a:xfrm>
          <a:prstGeom prst="rect">
            <a:avLst/>
          </a:prstGeom>
          <a:noFill/>
          <a:ln>
            <a:noFill/>
          </a:ln>
        </p:spPr>
        <p:txBody>
          <a:bodyPr anchorCtr="1" anchor="ctr" bIns="91425" lIns="91425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539750" y="4724400"/>
            <a:ext cx="7993062" cy="5032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16510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b="0" i="0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3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177800" lvl="1" marL="74295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/>
            </a:lvl2pPr>
            <a:lvl3pPr indent="-136525" lvl="2" marL="11430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/>
            </a:lvl3pPr>
            <a:lvl4pPr indent="-152400" lvl="3" marL="16002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4pPr>
            <a:lvl5pPr indent="-152400" lvl="4" marL="20574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5pPr>
            <a:lvl6pPr indent="-107950" lvl="5" marL="25146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107950" lvl="6" marL="29718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107950" lvl="7" marL="34290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107950" lvl="8" marL="38862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5364162" y="6453187"/>
            <a:ext cx="32400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604250" y="6453187"/>
            <a:ext cx="368300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0042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539750" y="260350"/>
            <a:ext cx="8229600" cy="561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95287" y="1557337"/>
            <a:ext cx="79216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177800" lvl="1" marL="74295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/>
            </a:lvl2pPr>
            <a:lvl3pPr indent="-136525" lvl="2" marL="11430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/>
            </a:lvl3pPr>
            <a:lvl4pPr indent="-152400" lvl="3" marL="16002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4pPr>
            <a:lvl5pPr indent="-152400" lvl="4" marL="20574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5pPr>
            <a:lvl6pPr indent="-107950" lvl="5" marL="25146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107950" lvl="6" marL="29718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107950" lvl="7" marL="34290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107950" lvl="8" marL="38862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5364162" y="6453187"/>
            <a:ext cx="32400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604250" y="6453187"/>
            <a:ext cx="368300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0042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17780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800" u="none" cap="none" strike="noStrike"/>
            </a:lvl2pPr>
            <a:lvl3pPr indent="-136525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400" u="none" cap="none" strike="noStrike"/>
            </a:lvl3pPr>
            <a:lvl4pPr indent="-152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000" u="none" cap="none" strike="noStrike"/>
            </a:lvl4pPr>
            <a:lvl5pPr indent="-152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000" u="none" cap="none" strike="noStrike"/>
            </a:lvl5pPr>
            <a:lvl6pPr indent="-107950" lvl="5" marL="2514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107950" lvl="6" marL="2971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107950" lvl="7" marL="3429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107950" lvl="8" marL="3886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5364162" y="6453187"/>
            <a:ext cx="32400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604250" y="6453187"/>
            <a:ext cx="368300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0042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x="395287" y="981075"/>
            <a:ext cx="8424862" cy="194468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földbirtok politika választ igénylő kérdései</a:t>
            </a:r>
          </a:p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539750" y="4724400"/>
            <a:ext cx="7993062" cy="503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Kapronczai István</a:t>
            </a:r>
          </a:p>
        </p:txBody>
      </p:sp>
      <p:sp>
        <p:nvSpPr>
          <p:cNvPr id="36" name="Shape 36"/>
          <p:cNvSpPr txBox="1"/>
          <p:nvPr/>
        </p:nvSpPr>
        <p:spPr>
          <a:xfrm>
            <a:off x="395287" y="5969000"/>
            <a:ext cx="8353425" cy="64135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EUFIM SZEMINÁRIUM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2012. Március 23.</a:t>
            </a:r>
          </a:p>
        </p:txBody>
      </p:sp>
      <p:pic>
        <p:nvPicPr>
          <p:cNvPr id="37" name="Shape 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67175" y="3644900"/>
            <a:ext cx="906462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Shape 3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Kapjanak prioritást a családi, egyéni gazdaságok.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Legyünk realisták a családi, egyéni gazdálkodás lehetőségeivel kapcsolatban.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Szükség van a versenyképes mezőgazdaságra is.</a:t>
            </a:r>
          </a:p>
        </p:txBody>
      </p:sp>
      <p:sp>
        <p:nvSpPr>
          <p:cNvPr id="127" name="Shape 127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457200" y="188912"/>
            <a:ext cx="8229600" cy="936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társas gazdaságok földtulajdonszerzésével felmerülő – válaszra váró – kérdések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468312" y="1484312"/>
            <a:ext cx="8229600" cy="4464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Veszélyezteti-e a vidéki agrárnépesség földtulajdonát, illetve az egyéni gazdaságok megerősödését a társas gazdaságok földtulajdona?</a:t>
            </a: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Van-e valódi igény a társas gazdaságok részéről a földvásárlásra?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0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Csődhelyzetben védett-e a föld?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0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Kiskapu: társasok hitelből egyéni földtulajdon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Van-e tőke a társasak földszerzésére?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0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Földvásárlási hitel (egyénire és társasra)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Milyen adó terheli azt a pénzt, amiből a földet veszik?</a:t>
            </a: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Üzemszabályozás?</a:t>
            </a:r>
          </a:p>
        </p:txBody>
      </p:sp>
      <p:sp>
        <p:nvSpPr>
          <p:cNvPr id="135" name="Shape 135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0" y="115887"/>
            <a:ext cx="91440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7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Külföldi gazdasági társaságok és magánszemélyek föld-tulajdonszerzésével felmerülő – válaszra váró - kérdések</a:t>
            </a:r>
          </a:p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468312" y="1773237"/>
            <a:ext cx="8229600" cy="2305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tagállami állampolgárok termőföldszerzése – legálisan – nem számottevő. Az elmúlt évek átlagában nem haladta meg a 800 hektárt, a teljes földforgalom 0,12%-át.                             (és zsebszerződésekkel?)</a:t>
            </a: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Kell-e félni a külföldi magánszemélyektől?</a:t>
            </a: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Kell-e félni a külföldi gazdasági társaságoktól?</a:t>
            </a:r>
          </a:p>
        </p:txBody>
      </p:sp>
      <p:sp>
        <p:nvSpPr>
          <p:cNvPr id="143" name="Shape 143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Gondolatkörök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395287" y="1557337"/>
            <a:ext cx="79216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 → szakmai, vagyoni és politikai kérdés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Érzékeny területek → társas gazdaságok és külföldiek tulajdonszerzése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3000" u="none" cap="none" strike="noStrike">
                <a:solidFill>
                  <a:srgbClr val="8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Földbirtok politika → komplex megközelítést tesz szükségessé</a:t>
            </a:r>
          </a:p>
        </p:txBody>
      </p:sp>
      <p:sp>
        <p:nvSpPr>
          <p:cNvPr id="151" name="Shape 151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kérdés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395287" y="1557337"/>
            <a:ext cx="83534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Vajon a derogáció lejárta után lehetővé teszik-e a jogi személyek feltételek vagy korlátok nélküli földvásárlását, vagy néhány EU tagállam gyakorlatának megfelelően korlátok közé szorítják?</a:t>
            </a:r>
          </a:p>
        </p:txBody>
      </p:sp>
      <p:sp>
        <p:nvSpPr>
          <p:cNvPr id="159" name="Shape 159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kérdés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395287" y="1557337"/>
            <a:ext cx="83534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Miként hatnak a földpiacra az elővásárlási jogosultság hatályos szabályai?</a:t>
            </a:r>
          </a:p>
        </p:txBody>
      </p:sp>
      <p:sp>
        <p:nvSpPr>
          <p:cNvPr id="167" name="Shape 167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kérdés</a:t>
            </a:r>
          </a:p>
        </p:txBody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395287" y="1557337"/>
            <a:ext cx="83534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Vezethetnek-e a földtulajdon további elaprózódásához a hatályos örökösödési szabályok? Javítható-e a földtulajdoni struktúra az örökösödéssel?</a:t>
            </a:r>
          </a:p>
        </p:txBody>
      </p:sp>
      <p:sp>
        <p:nvSpPr>
          <p:cNvPr id="175" name="Shape 175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kérdés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395287" y="1557337"/>
            <a:ext cx="83534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Kiaknázásra kerülnek-e a Nemzeti Földalapban rejlő lehetőségek?</a:t>
            </a:r>
          </a:p>
        </p:txBody>
      </p:sp>
      <p:sp>
        <p:nvSpPr>
          <p:cNvPr id="183" name="Shape 183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kérdés</a:t>
            </a:r>
          </a:p>
        </p:txBody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395287" y="1557337"/>
            <a:ext cx="83534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Milyen eszközökkel élénkíthetők a birtokkoncentrációt segítő földcserék?</a:t>
            </a:r>
          </a:p>
        </p:txBody>
      </p:sp>
      <p:sp>
        <p:nvSpPr>
          <p:cNvPr id="191" name="Shape 191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kérdés</a:t>
            </a:r>
          </a:p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395287" y="1557337"/>
            <a:ext cx="83534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előhaszonbérleti jog szabályozásában mennyire érvényesül a földtulajdonos, a földbérlő és a termő-föld harmonizált érdeke?</a:t>
            </a:r>
          </a:p>
        </p:txBody>
      </p:sp>
      <p:sp>
        <p:nvSpPr>
          <p:cNvPr id="199" name="Shape 199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539750" y="260350"/>
            <a:ext cx="8229600" cy="561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Gondolatkörök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395287" y="1557337"/>
            <a:ext cx="79216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 →szakmai, vagyoni és politikai kérdés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Érzékeny területek → társas gazdaságok és külföldiek tulajdonszerzése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Földbirtok politika → komplex megközelítést tesz szükségessé</a:t>
            </a:r>
          </a:p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 kérdés</a:t>
            </a:r>
          </a:p>
        </p:txBody>
      </p:sp>
      <p:sp>
        <p:nvSpPr>
          <p:cNvPr id="206" name="Shape 206"/>
          <p:cNvSpPr txBox="1"/>
          <p:nvPr>
            <p:ph idx="1" type="body"/>
          </p:nvPr>
        </p:nvSpPr>
        <p:spPr>
          <a:xfrm>
            <a:off x="395287" y="1557337"/>
            <a:ext cx="83534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Megfelelően védi-e a földbérlő érdekeit a haszonbérlet időtartamának jelenlegi szabályozása?</a:t>
            </a:r>
          </a:p>
        </p:txBody>
      </p:sp>
      <p:sp>
        <p:nvSpPr>
          <p:cNvPr id="207" name="Shape 207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8. kérdés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395287" y="1557337"/>
            <a:ext cx="83534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osztatlan tulajdon kimérését kell-e segíteni vagy a tulajdonosok közti földvásárlást kell-e inkább ösztönözni?</a:t>
            </a:r>
          </a:p>
        </p:txBody>
      </p:sp>
      <p:sp>
        <p:nvSpPr>
          <p:cNvPr id="215" name="Shape 215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9. kérdés</a:t>
            </a:r>
          </a:p>
        </p:txBody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395287" y="1557337"/>
            <a:ext cx="83534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Új KAP tervek és birtokpolitika?</a:t>
            </a:r>
          </a:p>
        </p:txBody>
      </p:sp>
      <p:sp>
        <p:nvSpPr>
          <p:cNvPr id="223" name="Shape 223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Konklúzió</a:t>
            </a:r>
          </a:p>
        </p:txBody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x="395287" y="1557337"/>
            <a:ext cx="7993062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rendezett birtokviszonyok növelik a földárat, élénkítik a termőföld iránti keresletet. Az emelkedő árak ugyanakkor bővítik a földkínálatot, végeredményben élénkül az egész földpiac. Ez a leghatékonyabb eszköz a termőfölddel kapcsolatos spekulációk visszaszorítására. Az elmúlt évtizedet jellemző bizonytalan helyzet leginkább a „zavarosban halászóknak” kedvez.</a:t>
            </a:r>
          </a:p>
        </p:txBody>
      </p:sp>
      <p:sp>
        <p:nvSpPr>
          <p:cNvPr id="231" name="Shape 231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>
            <p:ph type="ctrTitle"/>
          </p:nvPr>
        </p:nvSpPr>
        <p:spPr>
          <a:xfrm>
            <a:off x="395287" y="2924175"/>
            <a:ext cx="8424862" cy="9366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Köszönöm a figyelmüket!</a:t>
            </a:r>
            <a:r>
              <a:rPr b="1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238" name="Shape 23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Gondolatkörök</a:t>
            </a:r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395287" y="1557337"/>
            <a:ext cx="79216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0000"/>
              </a:buClr>
              <a:buSzPct val="100000"/>
              <a:buFont typeface="Wingdings"/>
              <a:buChar char="§"/>
            </a:pPr>
            <a:r>
              <a:rPr b="1" i="0" lang="en-US" sz="3000" u="none" cap="none" strike="noStrike">
                <a:solidFill>
                  <a:srgbClr val="8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 → szakmai, vagyoni és politikai kérdés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0000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Érzékeny területek → társas gazdaságok és külföldiek tulajdonszerzése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0000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Földbirtok politika → komplex megközelítést tesz szükségessé</a:t>
            </a:r>
          </a:p>
        </p:txBody>
      </p:sp>
      <p:sp>
        <p:nvSpPr>
          <p:cNvPr id="54" name="Shape 54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400" u="none" cap="none" strike="noStrike">
                <a:solidFill>
                  <a:srgbClr val="99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Földbirtok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400" u="none" cap="none" strike="noStrike">
                <a:solidFill>
                  <a:srgbClr val="99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politika</a:t>
            </a:r>
          </a:p>
        </p:txBody>
      </p:sp>
      <p:grpSp>
        <p:nvGrpSpPr>
          <p:cNvPr id="61" name="Shape 61"/>
          <p:cNvGrpSpPr/>
          <p:nvPr/>
        </p:nvGrpSpPr>
        <p:grpSpPr>
          <a:xfrm>
            <a:off x="6091237" y="2614612"/>
            <a:ext cx="2016125" cy="935037"/>
            <a:chOff x="6091237" y="2579687"/>
            <a:chExt cx="2016125" cy="935037"/>
          </a:xfrm>
        </p:grpSpPr>
        <p:sp>
          <p:nvSpPr>
            <p:cNvPr id="62" name="Shape 62"/>
            <p:cNvSpPr/>
            <p:nvPr/>
          </p:nvSpPr>
          <p:spPr>
            <a:xfrm>
              <a:off x="6091237" y="2579687"/>
              <a:ext cx="2016125" cy="935037"/>
            </a:xfrm>
            <a:prstGeom prst="rect">
              <a:avLst/>
            </a:prstGeom>
            <a:solidFill>
              <a:srgbClr val="C0C0C0">
                <a:alpha val="48627"/>
              </a:srgbClr>
            </a:solidFill>
            <a:ln cap="rnd" cmpd="sng" w="38100">
              <a:solidFill>
                <a:srgbClr val="008000"/>
              </a:solidFill>
              <a:prstDash val="solid"/>
              <a:miter lim="8000"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6308725" y="2636837"/>
              <a:ext cx="1589087" cy="8223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9933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Földbirtok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9933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politika</a:t>
              </a:r>
            </a:p>
          </p:txBody>
        </p:sp>
      </p:grpSp>
      <p:cxnSp>
        <p:nvCxnSpPr>
          <p:cNvPr id="64" name="Shape 64"/>
          <p:cNvCxnSpPr/>
          <p:nvPr/>
        </p:nvCxnSpPr>
        <p:spPr>
          <a:xfrm flipH="1" rot="10800000">
            <a:off x="3059112" y="2133600"/>
            <a:ext cx="1368425" cy="1006475"/>
          </a:xfrm>
          <a:prstGeom prst="straightConnector1">
            <a:avLst/>
          </a:prstGeom>
          <a:noFill/>
          <a:ln cap="rnd" cmpd="sng" w="38100">
            <a:solidFill>
              <a:srgbClr val="336699"/>
            </a:solidFill>
            <a:prstDash val="solid"/>
            <a:miter lim="8000"/>
            <a:headEnd len="med" w="med" type="none"/>
            <a:tailEnd len="lg" w="lg" type="triangle"/>
          </a:ln>
        </p:spPr>
      </p:cxnSp>
      <p:cxnSp>
        <p:nvCxnSpPr>
          <p:cNvPr id="65" name="Shape 65"/>
          <p:cNvCxnSpPr/>
          <p:nvPr/>
        </p:nvCxnSpPr>
        <p:spPr>
          <a:xfrm flipH="1" rot="10800000">
            <a:off x="3059112" y="2133600"/>
            <a:ext cx="1512887" cy="2662237"/>
          </a:xfrm>
          <a:prstGeom prst="straightConnector1">
            <a:avLst/>
          </a:prstGeom>
          <a:noFill/>
          <a:ln cap="rnd" cmpd="sng" w="38100">
            <a:solidFill>
              <a:srgbClr val="336699"/>
            </a:solidFill>
            <a:prstDash val="solid"/>
            <a:miter lim="8000"/>
            <a:headEnd len="med" w="med" type="none"/>
            <a:tailEnd len="lg" w="lg" type="triangle"/>
          </a:ln>
        </p:spPr>
      </p:cxnSp>
      <p:cxnSp>
        <p:nvCxnSpPr>
          <p:cNvPr id="66" name="Shape 66"/>
          <p:cNvCxnSpPr/>
          <p:nvPr/>
        </p:nvCxnSpPr>
        <p:spPr>
          <a:xfrm flipH="1" rot="10800000">
            <a:off x="3059112" y="3284537"/>
            <a:ext cx="3025775" cy="1512887"/>
          </a:xfrm>
          <a:prstGeom prst="straightConnector1">
            <a:avLst/>
          </a:prstGeom>
          <a:noFill/>
          <a:ln cap="rnd" cmpd="sng" w="38100">
            <a:solidFill>
              <a:srgbClr val="336699"/>
            </a:solidFill>
            <a:prstDash val="solid"/>
            <a:miter lim="8000"/>
            <a:headEnd len="med" w="med" type="none"/>
            <a:tailEnd len="lg" w="lg" type="triangle"/>
          </a:ln>
        </p:spPr>
      </p:cxnSp>
      <p:cxnSp>
        <p:nvCxnSpPr>
          <p:cNvPr id="67" name="Shape 67"/>
          <p:cNvCxnSpPr/>
          <p:nvPr/>
        </p:nvCxnSpPr>
        <p:spPr>
          <a:xfrm>
            <a:off x="3059112" y="3141662"/>
            <a:ext cx="3025775" cy="0"/>
          </a:xfrm>
          <a:prstGeom prst="straightConnector1">
            <a:avLst/>
          </a:prstGeom>
          <a:noFill/>
          <a:ln cap="rnd" cmpd="sng" w="38100">
            <a:solidFill>
              <a:srgbClr val="336699"/>
            </a:solidFill>
            <a:prstDash val="solid"/>
            <a:miter lim="8000"/>
            <a:headEnd len="med" w="med" type="none"/>
            <a:tailEnd len="lg" w="lg" type="triangle"/>
          </a:ln>
        </p:spPr>
      </p:cxnSp>
      <p:grpSp>
        <p:nvGrpSpPr>
          <p:cNvPr id="68" name="Shape 68"/>
          <p:cNvGrpSpPr/>
          <p:nvPr/>
        </p:nvGrpSpPr>
        <p:grpSpPr>
          <a:xfrm>
            <a:off x="1050925" y="4308475"/>
            <a:ext cx="2016125" cy="935037"/>
            <a:chOff x="1050925" y="4308475"/>
            <a:chExt cx="2016125" cy="935037"/>
          </a:xfrm>
        </p:grpSpPr>
        <p:sp>
          <p:nvSpPr>
            <p:cNvPr id="69" name="Shape 69"/>
            <p:cNvSpPr/>
            <p:nvPr/>
          </p:nvSpPr>
          <p:spPr>
            <a:xfrm>
              <a:off x="1050925" y="4308475"/>
              <a:ext cx="2016125" cy="935037"/>
            </a:xfrm>
            <a:prstGeom prst="rect">
              <a:avLst/>
            </a:prstGeom>
            <a:noFill/>
            <a:ln cap="rnd" cmpd="sng" w="25400">
              <a:solidFill>
                <a:srgbClr val="008000"/>
              </a:solidFill>
              <a:prstDash val="solid"/>
              <a:miter lim="8000"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1327150" y="4365625"/>
              <a:ext cx="1470025" cy="8223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9933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Közösségi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9933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szabályok</a:t>
              </a:r>
            </a:p>
          </p:txBody>
        </p:sp>
      </p:grpSp>
      <p:grpSp>
        <p:nvGrpSpPr>
          <p:cNvPr id="71" name="Shape 71"/>
          <p:cNvGrpSpPr/>
          <p:nvPr/>
        </p:nvGrpSpPr>
        <p:grpSpPr>
          <a:xfrm>
            <a:off x="1050925" y="2616200"/>
            <a:ext cx="2016125" cy="935037"/>
            <a:chOff x="1050925" y="2651125"/>
            <a:chExt cx="2016125" cy="935037"/>
          </a:xfrm>
        </p:grpSpPr>
        <p:sp>
          <p:nvSpPr>
            <p:cNvPr id="72" name="Shape 72"/>
            <p:cNvSpPr/>
            <p:nvPr/>
          </p:nvSpPr>
          <p:spPr>
            <a:xfrm>
              <a:off x="1050925" y="2651125"/>
              <a:ext cx="2016125" cy="935037"/>
            </a:xfrm>
            <a:prstGeom prst="rect">
              <a:avLst/>
            </a:prstGeom>
            <a:noFill/>
            <a:ln cap="rnd" cmpd="sng" w="25400">
              <a:solidFill>
                <a:srgbClr val="008000"/>
              </a:solidFill>
              <a:prstDash val="solid"/>
              <a:miter lim="8000"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3" name="Shape 73"/>
            <p:cNvSpPr txBox="1"/>
            <p:nvPr/>
          </p:nvSpPr>
          <p:spPr>
            <a:xfrm>
              <a:off x="1187450" y="2708275"/>
              <a:ext cx="1743075" cy="8223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9933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Szakmai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9933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szempontok</a:t>
              </a:r>
            </a:p>
          </p:txBody>
        </p:sp>
      </p:grpSp>
      <p:cxnSp>
        <p:nvCxnSpPr>
          <p:cNvPr id="74" name="Shape 74"/>
          <p:cNvCxnSpPr/>
          <p:nvPr/>
        </p:nvCxnSpPr>
        <p:spPr>
          <a:xfrm>
            <a:off x="5651500" y="1557337"/>
            <a:ext cx="1441450" cy="1079500"/>
          </a:xfrm>
          <a:prstGeom prst="straightConnector1">
            <a:avLst/>
          </a:prstGeom>
          <a:noFill/>
          <a:ln cap="rnd" cmpd="sng" w="79375">
            <a:solidFill>
              <a:srgbClr val="993366"/>
            </a:solidFill>
            <a:prstDash val="solid"/>
            <a:miter lim="8000"/>
            <a:headEnd len="med" w="med" type="none"/>
            <a:tailEnd len="med" w="med" type="triangle"/>
          </a:ln>
        </p:spPr>
      </p:cxnSp>
      <p:cxnSp>
        <p:nvCxnSpPr>
          <p:cNvPr id="75" name="Shape 75"/>
          <p:cNvCxnSpPr/>
          <p:nvPr/>
        </p:nvCxnSpPr>
        <p:spPr>
          <a:xfrm>
            <a:off x="1042987" y="5661025"/>
            <a:ext cx="1512887" cy="3175"/>
          </a:xfrm>
          <a:prstGeom prst="straightConnector1">
            <a:avLst/>
          </a:prstGeom>
          <a:noFill/>
          <a:ln cap="rnd" cmpd="sng" w="38100">
            <a:solidFill>
              <a:srgbClr val="336699"/>
            </a:solidFill>
            <a:prstDash val="solid"/>
            <a:miter lim="8000"/>
            <a:headEnd len="med" w="med" type="none"/>
            <a:tailEnd len="lg" w="lg" type="triangle"/>
          </a:ln>
        </p:spPr>
      </p:cxnSp>
      <p:grpSp>
        <p:nvGrpSpPr>
          <p:cNvPr id="76" name="Shape 76"/>
          <p:cNvGrpSpPr/>
          <p:nvPr/>
        </p:nvGrpSpPr>
        <p:grpSpPr>
          <a:xfrm>
            <a:off x="3635375" y="1196975"/>
            <a:ext cx="2016125" cy="935037"/>
            <a:chOff x="3635375" y="1341437"/>
            <a:chExt cx="2016125" cy="935037"/>
          </a:xfrm>
        </p:grpSpPr>
        <p:sp>
          <p:nvSpPr>
            <p:cNvPr id="77" name="Shape 77"/>
            <p:cNvSpPr/>
            <p:nvPr/>
          </p:nvSpPr>
          <p:spPr>
            <a:xfrm>
              <a:off x="3635375" y="1341437"/>
              <a:ext cx="2016125" cy="935037"/>
            </a:xfrm>
            <a:prstGeom prst="rect">
              <a:avLst/>
            </a:prstGeom>
            <a:noFill/>
            <a:ln cap="rnd" cmpd="sng" w="25400">
              <a:solidFill>
                <a:srgbClr val="008000"/>
              </a:solidFill>
              <a:prstDash val="solid"/>
              <a:miter lim="8000"/>
              <a:headEnd len="med" w="med" type="none"/>
              <a:tailEnd len="med" w="med" type="none"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8" name="Shape 78"/>
            <p:cNvSpPr txBox="1"/>
            <p:nvPr/>
          </p:nvSpPr>
          <p:spPr>
            <a:xfrm>
              <a:off x="3771900" y="1398587"/>
              <a:ext cx="1743075" cy="8223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9933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Politikai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rgbClr val="9933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szempontok</a:t>
              </a:r>
            </a:p>
          </p:txBody>
        </p:sp>
      </p:grpSp>
      <p:cxnSp>
        <p:nvCxnSpPr>
          <p:cNvPr id="79" name="Shape 79"/>
          <p:cNvCxnSpPr/>
          <p:nvPr/>
        </p:nvCxnSpPr>
        <p:spPr>
          <a:xfrm>
            <a:off x="1042987" y="6092825"/>
            <a:ext cx="1584325" cy="0"/>
          </a:xfrm>
          <a:prstGeom prst="straightConnector1">
            <a:avLst/>
          </a:prstGeom>
          <a:noFill/>
          <a:ln cap="rnd" cmpd="sng" w="79375">
            <a:solidFill>
              <a:srgbClr val="993366"/>
            </a:solidFill>
            <a:prstDash val="solid"/>
            <a:miter lim="8000"/>
            <a:headEnd len="med" w="med" type="none"/>
            <a:tailEnd len="med" w="med" type="triangle"/>
          </a:ln>
        </p:spPr>
      </p:cxnSp>
      <p:sp>
        <p:nvSpPr>
          <p:cNvPr id="80" name="Shape 80"/>
          <p:cNvSpPr txBox="1"/>
          <p:nvPr/>
        </p:nvSpPr>
        <p:spPr>
          <a:xfrm>
            <a:off x="2679700" y="5467350"/>
            <a:ext cx="13906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1" i="0" lang="en-US" sz="1800" u="none" cap="none" strike="noStrik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Befolyásolás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2679700" y="5876925"/>
            <a:ext cx="8572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1" i="0" lang="en-US" sz="1800" u="none" cap="none" strike="noStrik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Döntés</a:t>
            </a:r>
          </a:p>
        </p:txBody>
      </p:sp>
      <p:sp>
        <p:nvSpPr>
          <p:cNvPr id="82" name="Shape 82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Magyarország alaptörvénye kimondja,  hogy … " A természeti erőforrások, különösen a termőföld, az erdők és a vízkészlet, a biológiai sokféleség, különösen a honos növény- és állatfajok, valamint a kulturális értékek a nemzet közös örökségét képezik, amelynek védelme, fenntartása és a jövő nemzedékek számára való megőrzése az állam és mindenki kötelessége. "</a:t>
            </a:r>
            <a:b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89" name="Shape 89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összes tagállam birtokpolitikai mozgásterét a közösségi jognak a tőke szabad áramlására vonatkozó rendelkezései határozzák meg.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„moratórium” a fennálló szabályozásra vonatkozik.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szerződés célkitűzései csak a közérdekre való hivatkozással korlátozható.</a:t>
            </a:r>
          </a:p>
        </p:txBody>
      </p:sp>
      <p:sp>
        <p:nvSpPr>
          <p:cNvPr id="96" name="Shape 96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Szorít az idő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Szakmai igény, hogy mielőbb szülessen egy hosszabb távra stabilnak remélt birtokpolitika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Ez év végéig olyan birtokpolitika megalkotására van szükség, amely kezelni képes a derogáció megszűnésével járó kihívásokat: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versenyképesség által már nem indokolt, vagyonfelhalmozási céllal létrejövő nagybirtokok kialakulásának meggátlása.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Lesz-e gazdálkodói kereslet a termőföld iránt?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Lesz-e hazai gazdálkodói vagy célzott baki tőke (hitel!), amely felveszi a versenyt a külföldi tőkével?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Shape 104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Elsősorban az agrárágazat érdekét szolgálja a birtokpolitikai stabilitás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59615"/>
              <a:buFont typeface="Arial"/>
              <a:buChar char="●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Jelentős hátrányban vagyunk a versenyképességet tekintve az Unió fejlettebb tagállamaival szemben és ennek – egyik – meghatározó oka a stabil birtokpolitika hiánya és az ebből – is – adódó tőkehiány.</a:t>
            </a:r>
          </a:p>
        </p:txBody>
      </p:sp>
      <p:sp>
        <p:nvSpPr>
          <p:cNvPr id="112" name="Shape 112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Gondolatkörök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395287" y="1557337"/>
            <a:ext cx="79216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 → szakmai, vagyoni és politikai kérdés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3000" u="none" cap="none" strike="noStrike">
                <a:solidFill>
                  <a:srgbClr val="8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Érzékeny területek → társas gazdaságok és külföldiek tulajdonszerzése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3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Földbirtok politika → komplex megközelítést tesz szükségessé</a:t>
            </a:r>
          </a:p>
        </p:txBody>
      </p:sp>
      <p:sp>
        <p:nvSpPr>
          <p:cNvPr id="120" name="Shape 120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Alapértelmezett terv 1">
      <a:dk1>
        <a:srgbClr val="1D421D"/>
      </a:dk1>
      <a:lt1>
        <a:srgbClr val="FFFFFF"/>
      </a:lt1>
      <a:dk2>
        <a:srgbClr val="800000"/>
      </a:dk2>
      <a:lt2>
        <a:srgbClr val="B2B2B2"/>
      </a:lt2>
      <a:accent1>
        <a:srgbClr val="F5CD2D"/>
      </a:accent1>
      <a:accent2>
        <a:srgbClr val="DB2D3E"/>
      </a:accent2>
      <a:accent3>
        <a:srgbClr val="FFFFFF"/>
      </a:accent3>
      <a:accent4>
        <a:srgbClr val="F5CD2D"/>
      </a:accent4>
      <a:accent5>
        <a:srgbClr val="DB2D3E"/>
      </a:accent5>
      <a:accent6>
        <a:srgbClr val="FFFFFF"/>
      </a:accent6>
      <a:hlink>
        <a:srgbClr val="7598D9"/>
      </a:hlink>
      <a:folHlink>
        <a:srgbClr val="5CC4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